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5143500"/>
  <p:notesSz cx="9144000" cy="5143500"/>
  <p:embeddedFontLst>
    <p:embeddedFont>
      <p:font typeface="IOCIAN+MouseMemoirs-Regular"/>
      <p:regular r:id="rId52"/>
    </p:embeddedFont>
    <p:embeddedFont>
      <p:font typeface="DNBISO+MouseMemoirs-Regular,Italic"/>
      <p:regular r:id="rId53"/>
    </p:embeddedFont>
    <p:embeddedFont>
      <p:font typeface="LLHCSK+MouseMemoirs-Regular,Bold"/>
      <p:regular r:id="rId54"/>
    </p:embeddedFont>
    <p:embeddedFont>
      <p:font typeface="VGJLMB+ArialMT"/>
      <p:regular r:id="rId55"/>
    </p:embeddedFont>
    <p:embeddedFont>
      <p:font typeface="IAHITP+SymbolMT"/>
      <p:regular r:id="rId56"/>
    </p:embeddedFont>
    <p:embeddedFont>
      <p:font typeface="HUATTG+Wingdings-Regular"/>
      <p:regular r:id="rId57"/>
    </p:embeddedFont>
    <p:embeddedFont>
      <p:font typeface="VBDEEG+RobotoCondensed-Light"/>
      <p:regular r:id="rId5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font" Target="fonts/font1.fntdata" /><Relationship Id="rId53" Type="http://schemas.openxmlformats.org/officeDocument/2006/relationships/font" Target="fonts/font2.fntdata" /><Relationship Id="rId54" Type="http://schemas.openxmlformats.org/officeDocument/2006/relationships/font" Target="fonts/font3.fntdata" /><Relationship Id="rId55" Type="http://schemas.openxmlformats.org/officeDocument/2006/relationships/font" Target="fonts/font4.fntdata" /><Relationship Id="rId56" Type="http://schemas.openxmlformats.org/officeDocument/2006/relationships/font" Target="fonts/font5.fntdata" /><Relationship Id="rId57" Type="http://schemas.openxmlformats.org/officeDocument/2006/relationships/font" Target="fonts/font6.fntdata" /><Relationship Id="rId58" Type="http://schemas.openxmlformats.org/officeDocument/2006/relationships/font" Target="fonts/font7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0806" y="852906"/>
            <a:ext cx="1016298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NAZIV</a:t>
            </a:r>
            <a:r>
              <a:rPr dirty="0" sz="2000" spc="-169" u="sng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 u="sng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TEME: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2935" y="1225930"/>
            <a:ext cx="2621186" cy="2427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JAVNI</a:t>
            </a:r>
            <a:r>
              <a:rPr dirty="0" sz="4000" spc="-339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PRIJEVOZ</a:t>
            </a:r>
            <a:r>
              <a:rPr dirty="0" sz="4000" spc="-341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U</a:t>
            </a:r>
          </a:p>
          <a:p>
            <a:pPr marL="318934" marR="0">
              <a:lnSpc>
                <a:spcPts val="4412"/>
              </a:lnSpc>
              <a:spcBef>
                <a:spcPts val="388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MOSTARSKIM</a:t>
            </a:r>
          </a:p>
          <a:p>
            <a:pPr marL="288445" marR="0">
              <a:lnSpc>
                <a:spcPts val="4412"/>
              </a:lnSpc>
              <a:spcBef>
                <a:spcPts val="387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PRIGRADSKIM</a:t>
            </a:r>
          </a:p>
          <a:p>
            <a:pPr marL="451284" marR="0">
              <a:lnSpc>
                <a:spcPts val="4412"/>
              </a:lnSpc>
              <a:spcBef>
                <a:spcPts val="388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NBISO+MouseMemoirs-Regular,Italic"/>
                <a:cs typeface="DNBISO+MouseMemoirs-Regular,Italic"/>
              </a:rPr>
              <a:t>NASELJIMA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9255" y="307974"/>
            <a:ext cx="338343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9504" y="4100140"/>
            <a:ext cx="4062619" cy="740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Rezultati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provedeni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našoj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anketirajući</a:t>
            </a:r>
          </a:p>
          <a:p>
            <a:pPr marL="635942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učenike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iz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prigradskih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naselja.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9255" y="307974"/>
            <a:ext cx="338343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25634" y="443665"/>
            <a:ext cx="3043323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848" y="1646075"/>
            <a:ext cx="2558359" cy="1571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IZVORI</a:t>
            </a:r>
            <a:r>
              <a:rPr dirty="0" sz="3200" spc="-27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INFORMACIJA:</a:t>
            </a:r>
          </a:p>
          <a:p>
            <a:pPr marL="0" marR="0">
              <a:lnSpc>
                <a:spcPts val="2681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Mediji</a:t>
            </a:r>
          </a:p>
          <a:p>
            <a:pPr marL="0" marR="0">
              <a:lnSpc>
                <a:spcPts val="2681"/>
              </a:lnSpc>
              <a:spcBef>
                <a:spcPts val="28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Ankete</a:t>
            </a:r>
          </a:p>
          <a:p>
            <a:pPr marL="0" marR="0">
              <a:lnSpc>
                <a:spcPts val="2681"/>
              </a:lnSpc>
              <a:spcBef>
                <a:spcPts val="78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Internet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7693" y="1358990"/>
            <a:ext cx="5043133" cy="1968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ALTERNATIVNE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MJERE</a:t>
            </a:r>
          </a:p>
          <a:p>
            <a:pPr marL="639384" marR="0">
              <a:lnSpc>
                <a:spcPts val="7279"/>
              </a:lnSpc>
              <a:spcBef>
                <a:spcPts val="64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JAVNE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POLITIKE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0113" y="288605"/>
            <a:ext cx="5122602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ALTERNATIVNE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MJERE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JAVNE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4694" y="1046389"/>
            <a:ext cx="1736898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Dobre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strane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politike</a:t>
            </a:r>
            <a:r>
              <a:rPr dirty="0" sz="2000">
                <a:solidFill>
                  <a:srgbClr val="ffffff"/>
                </a:solidFill>
                <a:latin typeface="LLHCSK+MouseMemoirs-Regular,Bold"/>
                <a:cs typeface="LLHCSK+MouseMemoirs-Regular,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4694" y="1474125"/>
            <a:ext cx="3700838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učenici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osnovnih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škola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imaju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besplatan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prijevoz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4694" y="1901861"/>
            <a:ext cx="4128827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gradskih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linija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ima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dovoljno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odlično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su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organizirane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0382" y="1287429"/>
            <a:ext cx="2422232" cy="48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Loše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strane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politike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4043" y="2469923"/>
            <a:ext cx="854608" cy="290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djelomična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26976" y="2494104"/>
            <a:ext cx="1340158" cy="1391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veliki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troškovi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</a:p>
          <a:p>
            <a:pPr marL="0" marR="0">
              <a:lnSpc>
                <a:spcPts val="1985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moraju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odvojiti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mjesečno/dnevno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plaćanje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313" y="2535011"/>
            <a:ext cx="1592846" cy="1170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zakonski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propisi</a:t>
            </a:r>
            <a:r>
              <a:rPr dirty="0" sz="1800" spc="297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nisu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regulirali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redovite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učenike</a:t>
            </a: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srednjih</a:t>
            </a: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4043" y="2763445"/>
            <a:ext cx="1605419" cy="1170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diskriminacija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učenika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prigradskih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naselja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odnosu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</a:t>
            </a:r>
          </a:p>
          <a:p>
            <a:pPr marL="0" marR="0">
              <a:lnSpc>
                <a:spcPts val="1985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0480" y="1237566"/>
            <a:ext cx="2026454" cy="644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važno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</a:p>
          <a:p>
            <a:pPr marL="0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imaju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mogućnosti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3536" y="1255625"/>
            <a:ext cx="1810427" cy="2573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Sudjelovanje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3529"/>
              </a:lnSpc>
              <a:spcBef>
                <a:spcPts val="579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kulturnom,</a:t>
            </a:r>
          </a:p>
          <a:p>
            <a:pPr marL="0" marR="0">
              <a:lnSpc>
                <a:spcPts val="3529"/>
              </a:lnSpc>
              <a:spcBef>
                <a:spcPts val="579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sportskom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3529"/>
              </a:lnSpc>
              <a:spcBef>
                <a:spcPts val="629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društvenom</a:t>
            </a:r>
          </a:p>
          <a:p>
            <a:pPr marL="0" marR="0">
              <a:lnSpc>
                <a:spcPts val="3529"/>
              </a:lnSpc>
              <a:spcBef>
                <a:spcPts val="579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životu.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0480" y="1889838"/>
            <a:ext cx="1956803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kvalitetnog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0480" y="2647469"/>
            <a:ext cx="2065224" cy="644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Unaprjeđuju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svoja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znanja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vještine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sudjeluju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0480" y="3299741"/>
            <a:ext cx="2322177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izvannastavnim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aktivnostima</a:t>
            </a:r>
            <a:r>
              <a:rPr dirty="0" sz="1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9447" y="1169051"/>
            <a:ext cx="7947349" cy="3300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Zakon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o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cestovnom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prijevozu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FBiH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Podatci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Zavoda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za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statistiku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Federacije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BiH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Anketa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,,Smatrate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li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potrebnim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uvođenje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dodatnih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linija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prigradska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naselja,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ukupno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55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učenika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vozara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naše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škole,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potvrdno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odgovorilo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52?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Mislite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li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besplatan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učenika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srednjoškolaca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potpomogao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njihovu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financijsku</a:t>
            </a:r>
          </a:p>
          <a:p>
            <a:pPr marL="0" marR="0">
              <a:lnSpc>
                <a:spcPts val="264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situaciju?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Potvrdno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odgovorilo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100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posto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ispitanika.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Anketa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provedena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kod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202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SREDNJOŠKOLCA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-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vozara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MOSTARA.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Rezultati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ankete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prilogu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dokumentacije.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447" y="4460891"/>
            <a:ext cx="6132828" cy="374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Zbornik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radova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Udruženje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inženjera</a:t>
            </a:r>
            <a:r>
              <a:rPr dirty="0" sz="2400" spc="397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Saobraćaja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komunikacija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BiH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4650" y="1473658"/>
            <a:ext cx="3979217" cy="740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Zastupnici</a:t>
            </a:r>
            <a:r>
              <a:rPr dirty="0" sz="2400" spc="-204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2400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postojeće</a:t>
            </a:r>
            <a:r>
              <a:rPr dirty="0" sz="2400" spc="-202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2400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zakonske</a:t>
            </a:r>
            <a:r>
              <a:rPr dirty="0" sz="2400" spc="-202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2400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regulative</a:t>
            </a:r>
            <a:r>
              <a:rPr dirty="0" sz="2400" spc="-202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 </a:t>
            </a:r>
            <a:r>
              <a:rPr dirty="0" sz="2400">
                <a:solidFill>
                  <a:srgbClr val="3b3b3b"/>
                </a:solidFill>
                <a:latin typeface="DNBISO+MouseMemoirs-Regular,Italic"/>
                <a:cs typeface="DNBISO+MouseMemoirs-Regular,Italic"/>
              </a:rPr>
              <a:t>su: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Vlada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HNŽ-a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4650" y="2205177"/>
            <a:ext cx="7030584" cy="1837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Ministarstvo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prosvjete,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znanosti,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kulture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sporta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HNŽ-a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Mostar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bus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ostali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javni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prijevoznici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Protivnici</a:t>
            </a:r>
            <a:r>
              <a:rPr dirty="0" sz="2400" spc="-204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 </a:t>
            </a:r>
            <a:r>
              <a:rPr dirty="0" sz="2400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postojeće</a:t>
            </a:r>
            <a:r>
              <a:rPr dirty="0" sz="2400" spc="-202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 </a:t>
            </a:r>
            <a:r>
              <a:rPr dirty="0" sz="2400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zakonske</a:t>
            </a:r>
            <a:r>
              <a:rPr dirty="0" sz="2400" spc="-202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 </a:t>
            </a:r>
            <a:r>
              <a:rPr dirty="0" sz="2400" u="sng">
                <a:solidFill>
                  <a:srgbClr val="3b3b3b"/>
                </a:solidFill>
                <a:highlight>
                  <a:srgbClr val="c0c0c0"/>
                </a:highlight>
                <a:latin typeface="DNBISO+MouseMemoirs-Regular,Italic"/>
                <a:cs typeface="DNBISO+MouseMemoirs-Regular,Italic"/>
              </a:rPr>
              <a:t>regulative</a:t>
            </a:r>
            <a:r>
              <a:rPr dirty="0" sz="2400" u="sng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: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Svi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sugrađani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koji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nisu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prepoznali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smatraju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ovaj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prijedlog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politike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važnim.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4050" y="672480"/>
            <a:ext cx="1521504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LLHCSK+MouseMemoirs-Regular,Bold"/>
                <a:cs typeface="LLHCSK+MouseMemoirs-Regular,Bold"/>
              </a:rPr>
              <a:t>FOTOGRAFIJA</a:t>
            </a:r>
            <a:r>
              <a:rPr dirty="0" sz="2000" spc="-168">
                <a:solidFill>
                  <a:srgbClr val="ffffff"/>
                </a:solidFill>
                <a:latin typeface="LLHCSK+MouseMemoirs-Regular,Bold"/>
                <a:cs typeface="LLHCSK+MouseMemoirs-Regular,Bold"/>
              </a:rPr>
              <a:t> </a:t>
            </a:r>
            <a:r>
              <a:rPr dirty="0" sz="2000">
                <a:solidFill>
                  <a:srgbClr val="ffffff"/>
                </a:solidFill>
                <a:latin typeface="LLHCSK+MouseMemoirs-Regular,Bold"/>
                <a:cs typeface="LLHCSK+MouseMemoirs-Regular,Bold"/>
              </a:rPr>
              <a:t>EKIPE: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558" y="3082176"/>
            <a:ext cx="1947703" cy="996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Srednja</a:t>
            </a: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 </a:t>
            </a: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ekonomska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škola</a:t>
            </a: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 </a:t>
            </a: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Joze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Martinovića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III.b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0558" y="4057536"/>
            <a:ext cx="773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Mostar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0558" y="4301376"/>
            <a:ext cx="1601958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Hercegovačko-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neretvanska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b3b3b"/>
                </a:solidFill>
                <a:latin typeface="VGJLMB+ArialMT"/>
                <a:cs typeface="VGJLMB+ArialMT"/>
              </a:rPr>
              <a:t>županija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4718" y="337208"/>
            <a:ext cx="8404542" cy="374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Razgovor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predstavnicima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Vlade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HNŽ-a</a:t>
            </a:r>
            <a:r>
              <a:rPr dirty="0" sz="2400" spc="2787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Razgovor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predstavnicima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resornog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ministarstva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6387" y="443665"/>
            <a:ext cx="7096678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Razgovor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predstavnicima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Vijeća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Mostara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14168" y="443665"/>
            <a:ext cx="2671868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ALTERNATIVNE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MJERE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848" y="1646075"/>
            <a:ext cx="2558359" cy="1220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IZVORI</a:t>
            </a:r>
            <a:r>
              <a:rPr dirty="0" sz="3200" spc="-27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INFORMACIJA:</a:t>
            </a:r>
          </a:p>
          <a:p>
            <a:pPr marL="0" marR="0">
              <a:lnSpc>
                <a:spcPts val="2681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Zakonski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propisi</a:t>
            </a:r>
          </a:p>
          <a:p>
            <a:pPr marL="0" marR="0">
              <a:lnSpc>
                <a:spcPts val="2681"/>
              </a:lnSpc>
              <a:spcBef>
                <a:spcPts val="28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Anketa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0848" y="2838513"/>
            <a:ext cx="118359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Intervjui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3208" y="1492161"/>
            <a:ext cx="3792827" cy="1968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POLITIKA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NAŠEG</a:t>
            </a:r>
          </a:p>
          <a:p>
            <a:pPr marL="841939" marR="0">
              <a:lnSpc>
                <a:spcPts val="7279"/>
              </a:lnSpc>
              <a:spcBef>
                <a:spcPts val="64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RAZREDA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3835" y="446197"/>
            <a:ext cx="3452443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POLITIKA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NAŠEG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RAZREDA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830" y="1162026"/>
            <a:ext cx="2766264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našem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mišljenju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trebalo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uvesti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830" y="1466826"/>
            <a:ext cx="2770496" cy="3366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nove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prigradskim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naseljima.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Većina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ljudi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zaposlena</a:t>
            </a:r>
            <a:r>
              <a:rPr dirty="0" sz="2000" spc="33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imaju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obaveze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radnim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danima,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tako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vikendom.</a:t>
            </a:r>
          </a:p>
          <a:p>
            <a:pPr marL="4191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Također,</a:t>
            </a:r>
            <a:r>
              <a:rPr dirty="0" sz="2000" spc="-104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nekima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 spc="1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veliki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problem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cijena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karata.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Naravno,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srednjoškolce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postoji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mjesečna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karta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smanji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trošak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vozarenja,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ali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velike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ili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lošijim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financijskim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situacijama</a:t>
            </a:r>
            <a:r>
              <a:rPr dirty="0" sz="2000" spc="64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dalje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velik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trošak.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3835" y="446197"/>
            <a:ext cx="3452443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POLITIKA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NAŠEG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RAZREDA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3730" y="230976"/>
            <a:ext cx="3452443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2c2c2c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POLITIKA</a:t>
            </a:r>
            <a:r>
              <a:rPr dirty="0" sz="3800">
                <a:solidFill>
                  <a:srgbClr val="2c2c2c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2c2c2c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NAŠEG</a:t>
            </a:r>
            <a:r>
              <a:rPr dirty="0" sz="3800">
                <a:solidFill>
                  <a:srgbClr val="2c2c2c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2c2c2c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RAZREDA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9884" y="955576"/>
            <a:ext cx="5464390" cy="1157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radnim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danima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uvesti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relacijama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2647"/>
              </a:lnSpc>
              <a:spcBef>
                <a:spcPts val="484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prigradskim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mostarskim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naseljima,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subotom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nedjeljom</a:t>
            </a:r>
          </a:p>
          <a:p>
            <a:pPr marL="0" marR="0">
              <a:lnSpc>
                <a:spcPts val="2647"/>
              </a:lnSpc>
              <a:spcBef>
                <a:spcPts val="484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uvesti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večernjim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terminima.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1542" y="2385475"/>
            <a:ext cx="3964668" cy="1296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UATTG+Wingdings-Regular"/>
                <a:cs typeface="HUATTG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Većina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održava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19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</a:t>
            </a:r>
          </a:p>
          <a:p>
            <a:pPr marL="285750" marR="0">
              <a:lnSpc>
                <a:spcPts val="2206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21.45.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tj.</a:t>
            </a:r>
            <a:r>
              <a:rPr dirty="0" sz="2000" spc="659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21.45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polazak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br.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(Raštani,</a:t>
            </a:r>
          </a:p>
          <a:p>
            <a:pPr marL="285750" marR="0">
              <a:lnSpc>
                <a:spcPts val="2206"/>
              </a:lnSpc>
              <a:spcBef>
                <a:spcPts val="31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Rodoč,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Jasenica)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br.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29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(vrh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Avenije,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Buna,</a:t>
            </a:r>
          </a:p>
          <a:p>
            <a:pPr marL="285750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Hodbina)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2942" y="3791619"/>
            <a:ext cx="4119922" cy="32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HUATTG+Wingdings-Regular"/>
                <a:cs typeface="HUATTG+Wingdings-Regular"/>
              </a:rPr>
              <a:t>§</a:t>
            </a:r>
            <a:r>
              <a:rPr dirty="0" sz="205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Samo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jedna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br.10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(Sjeverni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logor,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Blagaj)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8692" y="4117755"/>
            <a:ext cx="2970263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posljednji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polazak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iz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Mostara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22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sata.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8285" y="974269"/>
            <a:ext cx="3717801" cy="1948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Izmjene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dopune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osnovnom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odgoju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obrazovanju,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objavljen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Narodnim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novinama</a:t>
            </a:r>
          </a:p>
          <a:p>
            <a:pPr marL="0" marR="0">
              <a:lnSpc>
                <a:spcPts val="231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HNŽ1/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VBDEEG+RobotoCondensed-Light"/>
                <a:cs typeface="VBDEEG+RobotoCondensed-Light"/>
              </a:rPr>
              <a:t>Č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lanak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4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glasi:</a:t>
            </a:r>
            <a:r>
              <a:rPr dirty="0" sz="2000" spc="2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VBDEEG+RobotoCondensed-Light"/>
                <a:cs typeface="VBDEEG+RobotoCondensed-Light"/>
              </a:rPr>
              <a:t>…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osnivač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dužan</a:t>
            </a:r>
          </a:p>
          <a:p>
            <a:pPr marL="0" marR="0">
              <a:lnSpc>
                <a:spcPts val="2206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osigurati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učenike.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Način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206"/>
              </a:lnSpc>
              <a:spcBef>
                <a:spcPts val="31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uvjeti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obavljanja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uredit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posebnom</a:t>
            </a:r>
          </a:p>
          <a:p>
            <a:pPr marL="0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odlukom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jedinice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lokalne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samouprave.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8611" y="1747058"/>
            <a:ext cx="1482507" cy="148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srednjih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nije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besplatan,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nadležni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smatraju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srednje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nije</a:t>
            </a:r>
          </a:p>
          <a:p>
            <a:pPr marL="0" marR="0">
              <a:lnSpc>
                <a:spcPts val="1764"/>
              </a:lnSpc>
              <a:spcBef>
                <a:spcPts val="15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obvezno.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68285" y="3454401"/>
            <a:ext cx="3736272" cy="523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.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Izmjene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dopune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Zakona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osnovnom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obrazovanju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stupile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</a:p>
          <a:p>
            <a:pPr marL="0" marR="0">
              <a:lnSpc>
                <a:spcPts val="1764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snagu</a:t>
            </a: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13.2.</a:t>
            </a: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2014.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7345" y="1238222"/>
            <a:ext cx="3018311" cy="138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719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Predlažemo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izmjene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dopune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Zakona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srednjoškolskom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području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HNŽ-a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bismo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pomogli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učenicima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njihovim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obiteljima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ekonomska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situacija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nepovoljnija,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1504" y="1325942"/>
            <a:ext cx="2578920" cy="927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srednjih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</a:t>
            </a:r>
          </a:p>
          <a:p>
            <a:pPr marL="244499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nadležni</a:t>
            </a:r>
          </a:p>
          <a:p>
            <a:pPr marL="396068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smatraju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08945" y="2240342"/>
            <a:ext cx="2023859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obvezno.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7345" y="2609822"/>
            <a:ext cx="2910691" cy="564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srednjoškolskog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današnjem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vremenu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nema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napretka.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0985" y="3581001"/>
            <a:ext cx="2382573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541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Redovitim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učenicima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srednjih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osigurati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48977" y="1143855"/>
            <a:ext cx="1413212" cy="947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</a:p>
          <a:p>
            <a:pPr marL="0" marR="0">
              <a:lnSpc>
                <a:spcPts val="3309"/>
              </a:lnSpc>
              <a:spcBef>
                <a:spcPts val="592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financijski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1105" y="1292985"/>
            <a:ext cx="2544066" cy="506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Treninzi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održavaju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često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večernjim</a:t>
            </a:r>
          </a:p>
          <a:p>
            <a:pPr marL="880715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terminima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8977" y="2122263"/>
            <a:ext cx="1690352" cy="947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poduprijeti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3309"/>
              </a:lnSpc>
              <a:spcBef>
                <a:spcPts val="592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srednjoškolce!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7170" y="2630885"/>
            <a:ext cx="2753906" cy="138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Primjerice,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mlađoj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dobi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pohađa</a:t>
            </a:r>
          </a:p>
          <a:p>
            <a:pPr marL="339656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više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sportova.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srednjoj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školi</a:t>
            </a:r>
          </a:p>
          <a:p>
            <a:pPr marL="108508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usredotočeni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aktivnosti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ih</a:t>
            </a:r>
          </a:p>
          <a:p>
            <a:pPr marL="234491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zanimaju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kojima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žele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baviti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927794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budućnosti.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0056" y="1282841"/>
            <a:ext cx="3227709" cy="1968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OBJAŠNJENJE</a:t>
            </a:r>
          </a:p>
          <a:p>
            <a:pPr marL="330230" marR="0">
              <a:lnSpc>
                <a:spcPts val="7279"/>
              </a:lnSpc>
              <a:spcBef>
                <a:spcPts val="640"/>
              </a:spcBef>
              <a:spcAft>
                <a:spcPts val="0"/>
              </a:spcAft>
            </a:pPr>
            <a:r>
              <a:rPr dirty="0" sz="66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3023" y="720899"/>
            <a:ext cx="3485328" cy="1837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4757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povezali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motivirali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mlade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ljude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preseljavaju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grad,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ekonomski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socijalno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pomogli,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ekološki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osvijestili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manje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koristili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vlastite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automobile.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6143" y="3198012"/>
            <a:ext cx="3735603" cy="838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BDEEG+RobotoCondensed-Light"/>
                <a:cs typeface="VBDEEG+RobotoCondensed-Light"/>
              </a:rPr>
              <a:t>„Č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ovjekove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ideje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moraju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biti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široke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priroda,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ako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će</a:t>
            </a:r>
          </a:p>
          <a:p>
            <a:pPr marL="0" marR="0">
              <a:lnSpc>
                <a:spcPts val="2084"/>
              </a:lnSpc>
              <a:spcBef>
                <a:spcPts val="48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interpretirati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prirodu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živjeti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skladu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njom</a:t>
            </a:r>
            <a:r>
              <a:rPr dirty="0" sz="1800">
                <a:solidFill>
                  <a:srgbClr val="ffffff"/>
                </a:solidFill>
                <a:latin typeface="VBDEEG+RobotoCondensed-Light"/>
                <a:cs typeface="VBDEEG+RobotoCondensed-Light"/>
              </a:rPr>
              <a:t>…”</a:t>
            </a:r>
          </a:p>
          <a:p>
            <a:pPr marL="0" marR="0">
              <a:lnSpc>
                <a:spcPts val="1985"/>
              </a:lnSpc>
              <a:spcBef>
                <a:spcPts val="98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Arthur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Conan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Doyle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81933" y="1594451"/>
            <a:ext cx="4837046" cy="269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" marR="0">
              <a:lnSpc>
                <a:spcPts val="28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VBDEEG+RobotoCondensed-Light"/>
                <a:cs typeface="VBDEEG+RobotoCondensed-Light"/>
              </a:rPr>
              <a:t>„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ionako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skupa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kad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uključimo</a:t>
            </a:r>
          </a:p>
          <a:p>
            <a:pPr marL="0" marR="0">
              <a:lnSpc>
                <a:spcPts val="2757"/>
              </a:lnSpc>
              <a:spcBef>
                <a:spcPts val="17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kupovinu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knjiga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pribora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školu,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iskaznicu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bus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još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veći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trošak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neki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mogu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priuštiti.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Isto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tako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kad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uključimo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činjenicu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neke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nemaju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osobno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vozilo,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što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srednjoškolci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uopće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možemo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voziti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18-te,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ili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problem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poskupljivanja</a:t>
            </a:r>
          </a:p>
          <a:p>
            <a:pPr marL="0" marR="0">
              <a:lnSpc>
                <a:spcPts val="2895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goriva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još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nas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više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to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ograničava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VBDEEG+RobotoCondensed-Light"/>
                <a:cs typeface="VBDEEG+RobotoCondensed-Light"/>
              </a:rPr>
              <a:t>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1933" y="4261451"/>
            <a:ext cx="2810176" cy="38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Izjava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Bijelog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Polja.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8395" y="1151373"/>
            <a:ext cx="3161669" cy="1611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67" marR="0">
              <a:lnSpc>
                <a:spcPts val="27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Inflacija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500" spc="21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povećanje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opće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razine</a:t>
            </a:r>
          </a:p>
          <a:p>
            <a:pPr marL="0" marR="0">
              <a:lnSpc>
                <a:spcPts val="2757"/>
              </a:lnSpc>
              <a:spcBef>
                <a:spcPts val="40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cijena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određenom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vremenskom</a:t>
            </a:r>
          </a:p>
          <a:p>
            <a:pPr marL="158886" marR="0">
              <a:lnSpc>
                <a:spcPts val="2757"/>
              </a:lnSpc>
              <a:spcBef>
                <a:spcPts val="40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razdoblju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obuhvaća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cijelo</a:t>
            </a:r>
          </a:p>
          <a:p>
            <a:pPr marL="890451" marR="0">
              <a:lnSpc>
                <a:spcPts val="2757"/>
              </a:lnSpc>
              <a:spcBef>
                <a:spcPts val="40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gospodarstvo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4602" y="3529701"/>
            <a:ext cx="3401257" cy="644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Potrošačka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košara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nedostatna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temeljne</a:t>
            </a:r>
          </a:p>
          <a:p>
            <a:pPr marL="1188045" marR="0">
              <a:lnSpc>
                <a:spcPts val="2206"/>
              </a:lnSpc>
              <a:spcBef>
                <a:spcPts val="36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ljudske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potrebe.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3710" y="307974"/>
            <a:ext cx="3452442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POLITIKA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NAŠEG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RAZREDA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24" y="1266893"/>
            <a:ext cx="4626419" cy="1461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2011.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1569KM</a:t>
            </a:r>
          </a:p>
          <a:p>
            <a:pPr marL="0" marR="0">
              <a:lnSpc>
                <a:spcPts val="3529"/>
              </a:lnSpc>
              <a:spcBef>
                <a:spcPts val="36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2022.-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2106KM</a:t>
            </a:r>
          </a:p>
          <a:p>
            <a:pPr marL="0" marR="0">
              <a:lnSpc>
                <a:spcPts val="3529"/>
              </a:lnSpc>
              <a:spcBef>
                <a:spcPts val="31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Porast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inflacije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BiH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iznosi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17%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(2022.)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1466" y="1141994"/>
            <a:ext cx="5180870" cy="2563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Svaki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srednjoškolac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našoj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županiji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mjesečno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izdvaja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40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70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KM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ovisno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kojoj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zoni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grada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živi.</a:t>
            </a:r>
          </a:p>
          <a:p>
            <a:pPr marL="58673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Godišnje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izdvoji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300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KM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oko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520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KM.</a:t>
            </a:r>
          </a:p>
          <a:p>
            <a:pPr marL="58673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Tijekom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svog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srednjoškolskog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izdvoji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od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1200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KM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do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oko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2110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KM.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466" y="3702314"/>
            <a:ext cx="3792565" cy="455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(I.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zona-1200KM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VBDEEG+RobotoCondensed-Light"/>
                <a:cs typeface="VBDEEG+RobotoCondensed-Light"/>
              </a:rPr>
              <a:t>…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III.zona-2110KM)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5000" y="443665"/>
            <a:ext cx="3105070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POLITIKA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NAŠEG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RAZREDA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848" y="1606208"/>
            <a:ext cx="2558359" cy="179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IZVORI</a:t>
            </a:r>
            <a:r>
              <a:rPr dirty="0" sz="3200" spc="-27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INFORMACIJA:</a:t>
            </a:r>
          </a:p>
          <a:p>
            <a:pPr marL="0" marR="0">
              <a:lnSpc>
                <a:spcPts val="2681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Internet</a:t>
            </a:r>
          </a:p>
          <a:p>
            <a:pPr marL="0" marR="0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Mediji</a:t>
            </a:r>
          </a:p>
          <a:p>
            <a:pPr marL="0" marR="0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Zakonski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propisi</a:t>
            </a:r>
          </a:p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●</a:t>
            </a:r>
            <a:r>
              <a:rPr dirty="0" sz="2400" spc="884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Zavod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statistiku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FBiH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5923" y="1859662"/>
            <a:ext cx="3306212" cy="1060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73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73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7300">
                <a:solidFill>
                  <a:srgbClr val="e15561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7390" y="191300"/>
            <a:ext cx="179411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183" y="1286885"/>
            <a:ext cx="5297109" cy="2293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akcije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temelji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učenici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srednjih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županije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imaju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prijevoz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kao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učenici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osnovnih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škola.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taj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način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pomoglo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samo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srednjoškolcima,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nego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njihovim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obiteljima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obzirom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težu</a:t>
            </a:r>
          </a:p>
          <a:p>
            <a:pPr marL="0" marR="0">
              <a:lnSpc>
                <a:spcPts val="275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ekonomsku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financijsku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5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situaciju.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8745" y="180283"/>
            <a:ext cx="179411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460" y="1498498"/>
            <a:ext cx="4714091" cy="2212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Uputili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smo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pismo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podrške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Vladi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HNŽ-a,</a:t>
            </a:r>
          </a:p>
          <a:p>
            <a:pPr marL="0" marR="0">
              <a:lnSpc>
                <a:spcPts val="319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Vijeću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2900" spc="48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Mostara,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Vijeću</a:t>
            </a:r>
          </a:p>
          <a:p>
            <a:pPr marL="0" marR="0">
              <a:lnSpc>
                <a:spcPts val="319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roditelja,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busu,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te</a:t>
            </a:r>
          </a:p>
          <a:p>
            <a:pPr marL="0" marR="0">
              <a:lnSpc>
                <a:spcPts val="3198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Ministarstvu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prosvjete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,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znanosti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,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kulture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319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sporta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9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HNŽ-a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0912" y="180283"/>
            <a:ext cx="6897296" cy="348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6814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  <a:p>
            <a:pPr marL="0" marR="0">
              <a:lnSpc>
                <a:spcPts val="2647"/>
              </a:lnSpc>
              <a:spcBef>
                <a:spcPts val="16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-prepoznali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istražili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problem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-anketirali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učenike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njihove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roditelje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naše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škole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-anketirali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učenike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srednjih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škola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GRADA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Mostara</a:t>
            </a:r>
          </a:p>
          <a:p>
            <a:pPr marL="0" marR="0">
              <a:lnSpc>
                <a:spcPts val="264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-uspostavili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suradnju</a:t>
            </a:r>
            <a:r>
              <a:rPr dirty="0" sz="2400" spc="396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Vijećem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Mostara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-razgovarali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profesorima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Ekonomskog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fakulteta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Sveučilišta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Mostaru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-obavili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intervju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predstavnicima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Vlade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HNŽ-a</a:t>
            </a:r>
            <a:r>
              <a:rPr dirty="0" sz="2400" spc="397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predložili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zakonska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rješenja,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-obavili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intervju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predstavnicima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Ministarstva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prosvjete,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kulture,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znanosti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sporta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HNŽ-a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predložili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zakonska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rješenja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912" y="3660236"/>
            <a:ext cx="3318409" cy="374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-Uputili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dopis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poduzeću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Busa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6909" y="691083"/>
            <a:ext cx="4743865" cy="79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5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5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8010" y="2146856"/>
            <a:ext cx="6093338" cy="542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Problemi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s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prijevozom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učenika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srednjih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škola: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5139" y="3244136"/>
            <a:ext cx="6180659" cy="1112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b3b"/>
                </a:solidFill>
                <a:latin typeface="VGJLMB+ArialMT"/>
                <a:cs typeface="VGJLMB+ArialMT"/>
              </a:rPr>
              <a:t>•</a:t>
            </a:r>
            <a:r>
              <a:rPr dirty="0" sz="2800" spc="2742">
                <a:solidFill>
                  <a:srgbClr val="3b3b3b"/>
                </a:solidFill>
                <a:latin typeface="VGJLMB+ArialMT"/>
                <a:cs typeface="VGJLMB+ArialMT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nedostatak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linija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u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prigradskim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naseljima</a:t>
            </a:r>
          </a:p>
          <a:p>
            <a:pPr marL="0" marR="0">
              <a:lnSpc>
                <a:spcPts val="4319"/>
              </a:lnSpc>
              <a:spcBef>
                <a:spcPts val="81"/>
              </a:spcBef>
              <a:spcAft>
                <a:spcPts val="0"/>
              </a:spcAft>
            </a:pPr>
            <a:r>
              <a:rPr dirty="0" sz="2800">
                <a:solidFill>
                  <a:srgbClr val="3b3b3b"/>
                </a:solidFill>
                <a:latin typeface="VGJLMB+ArialMT"/>
                <a:cs typeface="VGJLMB+ArialMT"/>
              </a:rPr>
              <a:t>•</a:t>
            </a:r>
            <a:r>
              <a:rPr dirty="0" sz="2800" spc="2742">
                <a:solidFill>
                  <a:srgbClr val="3b3b3b"/>
                </a:solidFill>
                <a:latin typeface="VGJLMB+ArialMT"/>
                <a:cs typeface="VGJLMB+ArialMT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visoke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cijene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OCIAN+MouseMemoirs-Regular"/>
                <a:cs typeface="IOCIAN+MouseMemoirs-Regular"/>
              </a:rPr>
              <a:t>karata</a:t>
            </a:r>
            <a:r>
              <a:rPr dirty="0" sz="3600">
                <a:solidFill>
                  <a:srgbClr val="3b3b3b"/>
                </a:solidFill>
                <a:highlight>
                  <a:srgbClr val="c0c0c0"/>
                </a:highlight>
                <a:latin typeface="IAHITP+SymbolMT"/>
                <a:cs typeface="IAHITP+SymbolMT"/>
              </a:rPr>
              <a:t>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7390" y="191300"/>
            <a:ext cx="179411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446" y="1484517"/>
            <a:ext cx="3380813" cy="34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Nazočiti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sjednici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Gradskog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vijeća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iznijeti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34767" y="1786269"/>
            <a:ext cx="2017456" cy="34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prijedloge</a:t>
            </a: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naše</a:t>
            </a: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politike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5422" y="2389773"/>
            <a:ext cx="3532037" cy="949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Nastaviti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suradnju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Vijećem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GRADA</a:t>
            </a:r>
          </a:p>
          <a:p>
            <a:pPr marL="475046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Mostara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ciljem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realiziranja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naših</a:t>
            </a:r>
          </a:p>
          <a:p>
            <a:pPr marL="147204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inicijativa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6737" y="3295029"/>
            <a:ext cx="3528437" cy="34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Nazoči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sjednici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županijske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skupštine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HNŽ-a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7390" y="191300"/>
            <a:ext cx="179411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151" y="979156"/>
            <a:ext cx="5970786" cy="3417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Naš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plan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akcija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usmjeren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je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prema: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-Vladi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HNŽ-a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-Ministarstvo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prosvjete,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znanosti,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kulture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sporta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HNŽ-a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-Mostar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Busu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-Vijeću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roditelja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-Vijeću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učenika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-Vijeću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mladih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Mostara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-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Svim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učenicima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srednjih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škola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MOSTARA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9326" y="443665"/>
            <a:ext cx="1621299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PLAN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AKCIJE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848" y="1606208"/>
            <a:ext cx="2558359" cy="179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IZVORI</a:t>
            </a:r>
            <a:r>
              <a:rPr dirty="0" sz="3200" spc="-27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200" u="sng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INFORMACIJA:</a:t>
            </a:r>
          </a:p>
          <a:p>
            <a:pPr marL="0" marR="0">
              <a:lnSpc>
                <a:spcPts val="2681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•</a:t>
            </a:r>
            <a:r>
              <a:rPr dirty="0" sz="2400" spc="1493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Mediji</a:t>
            </a:r>
          </a:p>
          <a:p>
            <a:pPr marL="0" marR="0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•</a:t>
            </a:r>
            <a:r>
              <a:rPr dirty="0" sz="2400" spc="1493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Dopisi</a:t>
            </a:r>
          </a:p>
          <a:p>
            <a:pPr marL="0" marR="0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•</a:t>
            </a:r>
            <a:r>
              <a:rPr dirty="0" sz="2400" spc="1493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Pisma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potpore</a:t>
            </a:r>
          </a:p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e15561"/>
                </a:solidFill>
                <a:latin typeface="VGJLMB+ArialMT"/>
                <a:cs typeface="VGJLMB+ArialMT"/>
              </a:rPr>
              <a:t>•</a:t>
            </a:r>
            <a:r>
              <a:rPr dirty="0" sz="2400" spc="1493">
                <a:solidFill>
                  <a:srgbClr val="e15561"/>
                </a:solidFill>
                <a:latin typeface="VGJLMB+ArialMT"/>
                <a:cs typeface="VGJLMB+ArialMT"/>
              </a:rPr>
              <a:t> </a:t>
            </a:r>
            <a:r>
              <a:rPr dirty="0" sz="20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Intervju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86939" y="243168"/>
            <a:ext cx="2320029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Osvrt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naučeno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837" y="873245"/>
            <a:ext cx="8049151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ovogodišnje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izlaganje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odabrali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rješavanje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problema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smatramo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aktualnim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posebice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današnje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vrijeme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kada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cijene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tržištu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svakodnevno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porastu.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837" y="1559045"/>
            <a:ext cx="8391362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Besplatnim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prijevozom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učenicima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srednjih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škola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njihovim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obiteljima,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značajno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pomoglo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njihovom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kućnom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proračunu,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učenicima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osiguralo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besplatno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koriste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prijevoz,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kao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mogućnost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sudjelovanja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izvannastavnim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aktivnostima</a:t>
            </a:r>
            <a:r>
              <a:rPr dirty="0" sz="1500" spc="-94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837" y="2244845"/>
            <a:ext cx="8253059" cy="705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Ostvarili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suradnju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Vijećem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Mostar,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jednoj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sljedećih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sjednica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Općinskog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vijeća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Mostara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iznijeti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prijedlog.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Anketiranje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učenika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škole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županije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koriste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usluge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javnog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prijevoza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potvrđuju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navedeno.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Odgovori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anketiranih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sudionika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potvrđuju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mlade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uvesti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više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linija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uskraćeni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mnoge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aktivnosti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gradu.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0837" y="3159245"/>
            <a:ext cx="6040172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Također,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dobili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podršku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predstavnika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našega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resornog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Ministarstva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kao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predstavnika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HNŽ-a.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Uvidjevši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opravdanost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zahtijeva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ministar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uputiti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prijedlog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iznalaženje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rješenja.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837" y="3845045"/>
            <a:ext cx="8245208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Glasnogovornik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HNŽ-a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gosp.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Pero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Pavlović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nas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podržao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obećao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pismo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potpore</a:t>
            </a:r>
            <a:r>
              <a:rPr dirty="0" sz="1500" spc="171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biti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upućeno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daljnje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razmatranje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Skupštinu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HNŽ-a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tražeći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izmjene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Zakona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srednjoškolskom</a:t>
            </a:r>
            <a:r>
              <a:rPr dirty="0" sz="1500" spc="249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obrazovanju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kojim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potpuno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ili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barem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djelomično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financirao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srednjoškolaca.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0837" y="4530845"/>
            <a:ext cx="8141244" cy="476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nadi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prijedlog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biti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prihvaćen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nadležnih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unaprijed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zahvaljujemo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svima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nadamo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izmjene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Zakona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srednjoškolskom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obrazovanje</a:t>
            </a:r>
          </a:p>
          <a:p>
            <a:pPr marL="0" marR="0">
              <a:lnSpc>
                <a:spcPts val="165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uskoro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ugledati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svjetlo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5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dana.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1022" y="598168"/>
            <a:ext cx="2185827" cy="146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Srednjoškolci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idućoj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školskoj</a:t>
            </a:r>
          </a:p>
          <a:p>
            <a:pPr marL="0" marR="0">
              <a:lnSpc>
                <a:spcPts val="209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godini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imat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će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besplatan</a:t>
            </a:r>
          </a:p>
          <a:p>
            <a:pPr marL="0" marR="0">
              <a:lnSpc>
                <a:spcPts val="209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više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linija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209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večernjim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terminima.</a:t>
            </a:r>
          </a:p>
          <a:p>
            <a:pPr marL="0" marR="0">
              <a:lnSpc>
                <a:spcPts val="209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Nema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više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diskriminacije...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022" y="2335529"/>
            <a:ext cx="2274686" cy="14793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Nadamo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ovakvoj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poruci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209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budućnosti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nadležnih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naše</a:t>
            </a:r>
          </a:p>
          <a:p>
            <a:pPr marL="0" marR="0">
              <a:lnSpc>
                <a:spcPts val="2200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prijedloge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uvaže</a:t>
            </a:r>
            <a:r>
              <a:rPr dirty="0" sz="1900">
                <a:solidFill>
                  <a:srgbClr val="000000"/>
                </a:solidFill>
                <a:latin typeface="VBDEEG+RobotoCondensed-Light"/>
                <a:cs typeface="VBDEEG+RobotoCondensed-Light"/>
              </a:rPr>
              <a:t>…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.</a:t>
            </a:r>
          </a:p>
          <a:p>
            <a:pPr marL="0" marR="0">
              <a:lnSpc>
                <a:spcPts val="2095"/>
              </a:lnSpc>
              <a:spcBef>
                <a:spcPts val="1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Ako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mi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nismo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do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sada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imali,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da</a:t>
            </a:r>
          </a:p>
          <a:p>
            <a:pPr marL="0" marR="0">
              <a:lnSpc>
                <a:spcPts val="2200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sljedeće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generacije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9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imaju</a:t>
            </a:r>
            <a:r>
              <a:rPr dirty="0" sz="1900">
                <a:solidFill>
                  <a:srgbClr val="000000"/>
                </a:solidFill>
                <a:latin typeface="VBDEEG+RobotoCondensed-Light"/>
                <a:cs typeface="VBDEEG+RobotoCondensed-Light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78512" y="3010079"/>
            <a:ext cx="2925264" cy="1251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Naučili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možemo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mijenjati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predlagati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politiku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našem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gradu,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županiji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zajednici.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Da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ponekad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nemoguće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te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moguće.</a:t>
            </a:r>
          </a:p>
          <a:p>
            <a:pPr marL="0" marR="0">
              <a:lnSpc>
                <a:spcPts val="17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Ako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nismo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pokušali,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nismo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ni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saznali.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Sretni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smo</a:t>
            </a:r>
          </a:p>
          <a:p>
            <a:pPr marL="0" marR="0">
              <a:lnSpc>
                <a:spcPts val="185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jer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IOCIAN+MouseMemoirs-Regular"/>
                <a:cs typeface="IOCIAN+MouseMemoirs-Regular"/>
              </a:rPr>
              <a:t>jesmo</a:t>
            </a:r>
            <a:r>
              <a:rPr dirty="0" sz="1600">
                <a:solidFill>
                  <a:srgbClr val="000000"/>
                </a:solidFill>
                <a:latin typeface="VBDEEG+RobotoCondensed-Light"/>
                <a:cs typeface="VBDEEG+RobotoCondensed-Light"/>
              </a:rPr>
              <a:t>…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0093" y="378660"/>
            <a:ext cx="2575044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Osvrt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naučeno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7432" y="2313666"/>
            <a:ext cx="1584855" cy="1661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Uvidjevši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opravdanost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naših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zahtijeva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argumentirano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navedeni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ministar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će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uputiti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prijedlog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vladi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iznalaženje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9623" y="2351428"/>
            <a:ext cx="1660055" cy="1387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Ostvarili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suradnju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Vijećem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mladih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Grada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Mostar,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</a:t>
            </a:r>
          </a:p>
          <a:p>
            <a:pPr marL="0" marR="0">
              <a:lnSpc>
                <a:spcPts val="198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jednoj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sljedećih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sjednica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Općinskog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7132" y="2420498"/>
            <a:ext cx="1549963" cy="1842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Dobili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podršku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predstavnika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našega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resornog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Ministarstva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kao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predstavnika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Vlade</a:t>
            </a:r>
          </a:p>
          <a:p>
            <a:pPr marL="0" marR="0">
              <a:lnSpc>
                <a:spcPts val="2206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HNŽ-a.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9623" y="3723028"/>
            <a:ext cx="1603998" cy="564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vijeća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Grada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Mostara</a:t>
            </a:r>
          </a:p>
          <a:p>
            <a:pPr marL="0" marR="0">
              <a:lnSpc>
                <a:spcPts val="198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iznijeti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naš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prijedloga.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07432" y="3959586"/>
            <a:ext cx="716421" cy="290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IOCIAN+MouseMemoirs-Regular"/>
                <a:cs typeface="IOCIAN+MouseMemoirs-Regular"/>
              </a:rPr>
              <a:t>rješenja.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3744" y="522796"/>
            <a:ext cx="5820915" cy="1046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HVALA</a:t>
            </a:r>
            <a:r>
              <a:rPr dirty="0" sz="72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72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NA</a:t>
            </a:r>
            <a:r>
              <a:rPr dirty="0" sz="72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72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POZORNOSTI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9380" y="446197"/>
            <a:ext cx="338343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4524" y="1153269"/>
            <a:ext cx="6904894" cy="1283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25" marR="0">
              <a:lnSpc>
                <a:spcPts val="3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mnoštvu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aktualnih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tema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prisutne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zanimljive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istražiti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odabrali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temu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srednjoškolska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svakodnevnica.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 u="sng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Primjer: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4524" y="2428366"/>
            <a:ext cx="6886689" cy="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Sve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potvrđuju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naši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sugrađani,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izjasnivši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anketi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koju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proveli,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kao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medijski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članci.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9380" y="446197"/>
            <a:ext cx="3383431" cy="57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8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637" y="1389931"/>
            <a:ext cx="5768403" cy="2744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Smatramo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3000" spc="496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3000" spc="14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praksu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primijenjenu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gradu</a:t>
            </a:r>
          </a:p>
          <a:p>
            <a:pPr marL="0" marR="0">
              <a:lnSpc>
                <a:spcPts val="330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Mostaru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,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primijeniti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prigradskim</a:t>
            </a:r>
          </a:p>
          <a:p>
            <a:pPr marL="0" marR="0">
              <a:lnSpc>
                <a:spcPts val="330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naseljima.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Potrebno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uvesti</a:t>
            </a:r>
            <a:r>
              <a:rPr dirty="0" sz="3000" spc="494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nove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linije.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Većina</a:t>
            </a:r>
          </a:p>
          <a:p>
            <a:pPr marL="0" marR="0">
              <a:lnSpc>
                <a:spcPts val="330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treninga,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koncerata,</a:t>
            </a:r>
            <a:r>
              <a:rPr dirty="0" sz="3000" spc="492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predstava</a:t>
            </a:r>
            <a:r>
              <a:rPr dirty="0" sz="3000" spc="496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odvija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se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poslije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19</a:t>
            </a:r>
          </a:p>
          <a:p>
            <a:pPr marL="0" marR="0">
              <a:lnSpc>
                <a:spcPts val="330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sati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pa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moramo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koristiti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privatni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kako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</a:p>
          <a:p>
            <a:pPr marL="0" marR="0">
              <a:lnSpc>
                <a:spcPts val="330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sudjelovali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30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njima.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5044" y="1739451"/>
            <a:ext cx="4952926" cy="2137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Pojačane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linije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omogućile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djeca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koja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nisu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gradskoj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zoni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mogu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pohađati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izvannastavne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aktivnosti,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sportsk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i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kulturne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.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To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bi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nam</a:t>
            </a:r>
          </a:p>
          <a:p>
            <a:pPr marL="0" marR="0">
              <a:lnSpc>
                <a:spcPts val="3088"/>
              </a:lnSpc>
              <a:spcBef>
                <a:spcPts val="27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omogućilo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još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aktivnije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sudjelovanje</a:t>
            </a:r>
            <a:r>
              <a:rPr dirty="0" sz="2800" spc="463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</a:p>
          <a:p>
            <a:pPr marL="0" marR="0">
              <a:lnSpc>
                <a:spcPts val="308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društvenom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životu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našega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 </a:t>
            </a:r>
            <a:r>
              <a:rPr dirty="0" sz="2800">
                <a:solidFill>
                  <a:srgbClr val="ffffff"/>
                </a:solidFill>
                <a:highlight>
                  <a:srgbClr val="808080"/>
                </a:highlight>
                <a:latin typeface="IOCIAN+MouseMemoirs-Regular"/>
                <a:cs typeface="IOCIAN+MouseMemoirs-Regular"/>
              </a:rPr>
              <a:t>grada.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25634" y="443665"/>
            <a:ext cx="3043323" cy="51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OBJAŠNJENJE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3400">
                <a:solidFill>
                  <a:srgbClr val="3b3b3b"/>
                </a:solidFill>
                <a:latin typeface="IOCIAN+MouseMemoirs-Regular"/>
                <a:cs typeface="IOCIAN+MouseMemoirs-Regular"/>
              </a:rPr>
              <a:t>PROBLEMA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0516" y="1747292"/>
            <a:ext cx="5216713" cy="1105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Drugi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problem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koji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muči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srednjoškolce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vozare</a:t>
            </a:r>
            <a:r>
              <a:rPr dirty="0" sz="2400" spc="58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jest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da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nemaju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besplatan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prijevoz,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razliku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</a:t>
            </a:r>
            <a:r>
              <a:rPr dirty="0" sz="2400" spc="94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učenika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osnovnih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škola.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0516" y="3210333"/>
            <a:ext cx="4891712" cy="740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Što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potvrđuje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Zakon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osnovnom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odgoju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i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obrazovanju,</a:t>
            </a:r>
          </a:p>
          <a:p>
            <a:pPr marL="0" marR="0">
              <a:lnSpc>
                <a:spcPts val="264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objavljen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u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Narodnim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novinama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HNŽ</a:t>
            </a:r>
            <a:r>
              <a:rPr dirty="0" sz="2400" spc="79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1/14,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članak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 </a:t>
            </a:r>
            <a:r>
              <a:rPr dirty="0" sz="2400">
                <a:solidFill>
                  <a:srgbClr val="ffffff"/>
                </a:solidFill>
                <a:latin typeface="IOCIAN+MouseMemoirs-Regular"/>
                <a:cs typeface="IOCIAN+MouseMemoirs-Regular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2023-06-02T01:55:30-05:00</dcterms:modified>
</cp:coreProperties>
</file>